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79" r:id="rId5"/>
    <p:sldId id="287" r:id="rId6"/>
    <p:sldId id="283" r:id="rId7"/>
    <p:sldId id="277" r:id="rId8"/>
    <p:sldId id="288" r:id="rId9"/>
    <p:sldId id="278" r:id="rId10"/>
    <p:sldId id="289" r:id="rId11"/>
    <p:sldId id="274" r:id="rId12"/>
    <p:sldId id="290" r:id="rId13"/>
    <p:sldId id="271" r:id="rId14"/>
  </p:sldIdLst>
  <p:sldSz cx="12188825" cy="6858000"/>
  <p:notesSz cx="6858000" cy="9144000"/>
  <p:defaultTextStyle>
    <a:defPPr rtl="0">
      <a:defRPr lang="pl-P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p:cViewPr>
        <p:scale>
          <a:sx n="75" d="100"/>
          <a:sy n="75" d="100"/>
        </p:scale>
        <p:origin x="540" y="5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Obraz slajdu — symbol zastępcz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62" name="Prostokąt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sz="3200">
              <a:solidFill>
                <a:schemeClr val="tx2"/>
              </a:solidFill>
            </a:endParaRPr>
          </a:p>
        </p:txBody>
      </p:sp>
      <p:sp>
        <p:nvSpPr>
          <p:cNvPr id="2" name="Tytuł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pl-PL" smtClean="0"/>
              <a:t>Kliknij, aby edytować styl</a:t>
            </a:r>
            <a:endParaRPr/>
          </a:p>
        </p:txBody>
      </p:sp>
      <p:sp>
        <p:nvSpPr>
          <p:cNvPr id="3" name="Podtytuł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l-PL" smtClean="0"/>
              <a:t>Kliknij, aby edytować styl wzorca podtytułu</a:t>
            </a:r>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ywny 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pl-PL" smtClean="0"/>
              <a:t>Kliknij, aby edytować styl</a:t>
            </a:r>
            <a:endParaRPr/>
          </a:p>
        </p:txBody>
      </p:sp>
      <p:sp>
        <p:nvSpPr>
          <p:cNvPr id="9" name="Prostokąt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smtClean="0"/>
              <a:t>Kliknij ikonę, aby dodać obraz</a:t>
            </a:r>
            <a:endParaRPr dirty="0"/>
          </a:p>
        </p:txBody>
      </p:sp>
      <p:sp>
        <p:nvSpPr>
          <p:cNvPr id="4" name="Tekst — symbol zastępczy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smtClean="0"/>
              <a:t>Kliknij, aby edytować style wzorca tekstu</a:t>
            </a:r>
          </a:p>
        </p:txBody>
      </p:sp>
    </p:spTree>
    <p:extLst>
      <p:ext uri="{BB962C8B-B14F-4D97-AF65-F5344CB8AC3E}">
        <p14:creationId xmlns:p14="http://schemas.microsoft.com/office/powerpoint/2010/main" val="20763039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Tekst pionowy — symbol zastępczy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0040043" y="482599"/>
            <a:ext cx="1843982" cy="5791201"/>
          </a:xfrm>
        </p:spPr>
        <p:txBody>
          <a:bodyPr vert="eaVert" rtlCol="0"/>
          <a:lstStyle/>
          <a:p>
            <a:pPr rtl="0"/>
            <a:r>
              <a:rPr lang="pl-PL" smtClean="0"/>
              <a:t>Kliknij, aby edytować styl</a:t>
            </a:r>
            <a:endParaRPr/>
          </a:p>
        </p:txBody>
      </p:sp>
      <p:sp>
        <p:nvSpPr>
          <p:cNvPr id="3" name="Tekst pionowy — symbol zastępczy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Zawartość — symbol zastępczy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1"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pl-PL" smtClean="0"/>
              <a:t>Kliknij, aby edytować styl</a:t>
            </a:r>
            <a:endParaRPr/>
          </a:p>
        </p:txBody>
      </p:sp>
      <p:sp>
        <p:nvSpPr>
          <p:cNvPr id="3" name="Tekst — symbol zastępczy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l-PL" smtClean="0"/>
              <a:t>Kliknij, aby edytować style wzorca tekstu</a:t>
            </a: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Zawartość — symbol zastępczy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4" name="Zawartość — symbol zastępczy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2016-06-24</a:t>
            </a:r>
            <a:endParaRPr/>
          </a:p>
        </p:txBody>
      </p:sp>
      <p:sp>
        <p:nvSpPr>
          <p:cNvPr id="7" name="Numer slajdu — symbol zastępczy 6"/>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smtClean="0"/>
              <a:t>Kliknij, aby edytować styl</a:t>
            </a:r>
            <a:endParaRPr/>
          </a:p>
        </p:txBody>
      </p:sp>
      <p:sp>
        <p:nvSpPr>
          <p:cNvPr id="3" name="Tekst — symbol zastępczy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smtClean="0"/>
              <a:t>Kliknij, aby edytować style wzorca tekstu</a:t>
            </a:r>
          </a:p>
        </p:txBody>
      </p:sp>
      <p:sp>
        <p:nvSpPr>
          <p:cNvPr id="4" name="Zawartość — symbol zastępczy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Tekst — symbol zastępczy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smtClean="0"/>
              <a:t>Kliknij, aby edytować style wzorca tekstu</a:t>
            </a:r>
          </a:p>
        </p:txBody>
      </p:sp>
      <p:sp>
        <p:nvSpPr>
          <p:cNvPr id="6" name="Zawartość — symbol zastępczy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8" name="Stopka — symbol zastępczy 7"/>
          <p:cNvSpPr>
            <a:spLocks noGrp="1"/>
          </p:cNvSpPr>
          <p:nvPr>
            <p:ph type="ftr" sz="quarter" idx="11"/>
          </p:nvPr>
        </p:nvSpPr>
        <p:spPr/>
        <p:txBody>
          <a:bodyPr rtlCol="0"/>
          <a:lstStyle/>
          <a:p>
            <a:pPr rtl="0"/>
            <a:endParaRPr/>
          </a:p>
        </p:txBody>
      </p:sp>
      <p:sp>
        <p:nvSpPr>
          <p:cNvPr id="7" name="Data — symbol zastępczy 6"/>
          <p:cNvSpPr>
            <a:spLocks noGrp="1"/>
          </p:cNvSpPr>
          <p:nvPr>
            <p:ph type="dt" sz="half" idx="10"/>
          </p:nvPr>
        </p:nvSpPr>
        <p:spPr/>
        <p:txBody>
          <a:bodyPr rtlCol="0"/>
          <a:lstStyle/>
          <a:p>
            <a:pPr rtl="0"/>
            <a:r>
              <a:rPr lang="en-US"/>
              <a:t>2016-06-24</a:t>
            </a:r>
            <a:endParaRPr/>
          </a:p>
        </p:txBody>
      </p:sp>
      <p:sp>
        <p:nvSpPr>
          <p:cNvPr id="9" name="Numer slajdu — symbol zastępczy 8"/>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4" name="Stopka — symbol zastępczy 3"/>
          <p:cNvSpPr>
            <a:spLocks noGrp="1"/>
          </p:cNvSpPr>
          <p:nvPr>
            <p:ph type="ftr" sz="quarter" idx="11"/>
          </p:nvPr>
        </p:nvSpPr>
        <p:spPr/>
        <p:txBody>
          <a:bodyPr rtlCol="0"/>
          <a:lstStyle/>
          <a:p>
            <a:pPr rtl="0"/>
            <a:endParaRPr/>
          </a:p>
        </p:txBody>
      </p:sp>
      <p:sp>
        <p:nvSpPr>
          <p:cNvPr id="3" name="Data — symbol zastępczy 2"/>
          <p:cNvSpPr>
            <a:spLocks noGrp="1"/>
          </p:cNvSpPr>
          <p:nvPr>
            <p:ph type="dt" sz="half" idx="10"/>
          </p:nvPr>
        </p:nvSpPr>
        <p:spPr/>
        <p:txBody>
          <a:bodyPr rtlCol="0"/>
          <a:lstStyle/>
          <a:p>
            <a:pPr rtl="0"/>
            <a:r>
              <a:rPr lang="en-US"/>
              <a:t>2016-06-24</a:t>
            </a:r>
            <a:endParaRPr/>
          </a:p>
        </p:txBody>
      </p:sp>
      <p:sp>
        <p:nvSpPr>
          <p:cNvPr id="5" name="Numer slajdu — symbol zastępczy 4"/>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pl-PL" smtClean="0"/>
              <a:t>Kliknij, aby edytować styl</a:t>
            </a:r>
            <a:endParaRPr/>
          </a:p>
        </p:txBody>
      </p:sp>
      <p:sp>
        <p:nvSpPr>
          <p:cNvPr id="20" name="Prostokąt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Zawartość — symbol zastępczy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4" name="Tekst — symbol zastępczy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smtClean="0"/>
              <a:t>Kliknij, aby edytować style wzorca tekstu</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pl-PL" smtClean="0"/>
              <a:t>Kliknij, aby edytować styl</a:t>
            </a:r>
            <a:endParaRPr/>
          </a:p>
        </p:txBody>
      </p:sp>
      <p:sp>
        <p:nvSpPr>
          <p:cNvPr id="9" name="Prostokąt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smtClean="0"/>
              <a:t>Kliknij ikonę, aby dodać obraz</a:t>
            </a:r>
            <a:endParaRPr/>
          </a:p>
        </p:txBody>
      </p:sp>
      <p:sp>
        <p:nvSpPr>
          <p:cNvPr id="4" name="Tekst — symbol zastępczy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smtClean="0"/>
              <a:t>Kliknij, aby edytować style wzorca tekstu</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pl"/>
              <a:t>Kliknij, aby edytować styl wzorca tytułu</a:t>
            </a:r>
            <a:endParaRPr/>
          </a:p>
        </p:txBody>
      </p:sp>
      <p:sp>
        <p:nvSpPr>
          <p:cNvPr id="3" name="Tekst — symbol zastępczy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pl"/>
              <a:t>Edytuj style wzorca tekstu</a:t>
            </a:r>
          </a:p>
          <a:p>
            <a:pPr lvl="1" rtl="0"/>
            <a:r>
              <a:rPr lang="pl"/>
              <a:t>Drugi poziom</a:t>
            </a:r>
          </a:p>
          <a:p>
            <a:pPr lvl="2" rtl="0"/>
            <a:r>
              <a:rPr lang="pl"/>
              <a:t>Trzeci poziom</a:t>
            </a:r>
          </a:p>
          <a:p>
            <a:pPr lvl="3" rtl="0"/>
            <a:r>
              <a:rPr lang="pl"/>
              <a:t>Czwarty poziom</a:t>
            </a:r>
          </a:p>
          <a:p>
            <a:pPr lvl="4" rtl="0"/>
            <a:r>
              <a:rPr lang="pl"/>
              <a:t>Piąty poziom</a:t>
            </a:r>
            <a:endParaRPr/>
          </a:p>
        </p:txBody>
      </p:sp>
      <p:sp>
        <p:nvSpPr>
          <p:cNvPr id="5" name="Stopka — symbol zastępczy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a:p>
        </p:txBody>
      </p:sp>
      <p:sp>
        <p:nvSpPr>
          <p:cNvPr id="4" name="Data — symbol zastępczy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l" rtl="0">
              <a:defRPr sz="1100">
                <a:solidFill>
                  <a:schemeClr val="tx1"/>
                </a:solidFill>
              </a:defRPr>
            </a:lvl1pPr>
          </a:lstStyle>
          <a:p>
            <a:pPr rtl="0"/>
            <a:r>
              <a:rPr lang="en-US"/>
              <a:t>2016-06-24</a:t>
            </a:r>
            <a:endParaRPr/>
          </a:p>
        </p:txBody>
      </p:sp>
      <p:sp>
        <p:nvSpPr>
          <p:cNvPr id="6" name="Numer slajdu — symbol zastępczy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rtl="0"/>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p:transition>
    <p:fade/>
  </p:transition>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ulture.pl/pl/tworca/igor-mitoraj" TargetMode="External"/><Relationship Id="rId2" Type="http://schemas.openxmlformats.org/officeDocument/2006/relationships/hyperlink" Target="https://pl.wikipedia.org/wiki/Igor_Mitoraj" TargetMode="External"/><Relationship Id="rId1" Type="http://schemas.openxmlformats.org/officeDocument/2006/relationships/slideLayout" Target="../slideLayouts/slideLayout3.xml"/><Relationship Id="rId5" Type="http://schemas.openxmlformats.org/officeDocument/2006/relationships/hyperlink" Target="http://www.zycie-duchowe.pl/art-5714.igor-mitoraj-i-jego-rzezby.htm" TargetMode="External"/><Relationship Id="rId4" Type="http://schemas.openxmlformats.org/officeDocument/2006/relationships/hyperlink" Target="http://kultura.gazetaprawna.pl/galerie/827435,duze-zdjecie,6,7-slynnych-rzezb-igora-mitoraja.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218883" y="1844824"/>
            <a:ext cx="9751060" cy="2147926"/>
          </a:xfrm>
        </p:spPr>
        <p:txBody>
          <a:bodyPr rtlCol="0"/>
          <a:lstStyle/>
          <a:p>
            <a:pPr rtl="0"/>
            <a:r>
              <a:rPr lang="pl" dirty="0" smtClean="0"/>
              <a:t>IGOR MITORAJ</a:t>
            </a:r>
            <a:endParaRPr lang="pl" dirty="0"/>
          </a:p>
        </p:txBody>
      </p:sp>
      <p:sp>
        <p:nvSpPr>
          <p:cNvPr id="4" name="Prostokąt 3"/>
          <p:cNvSpPr/>
          <p:nvPr/>
        </p:nvSpPr>
        <p:spPr>
          <a:xfrm>
            <a:off x="10054852" y="6381328"/>
            <a:ext cx="2133973" cy="400110"/>
          </a:xfrm>
          <a:prstGeom prst="rect">
            <a:avLst/>
          </a:prstGeom>
        </p:spPr>
        <p:txBody>
          <a:bodyPr wrap="square">
            <a:spAutoFit/>
          </a:bodyPr>
          <a:lstStyle/>
          <a:p>
            <a:pPr algn="r"/>
            <a:r>
              <a:rPr lang="pl-PL" sz="2000" dirty="0" smtClean="0"/>
              <a:t>Julia Biała kl. IA</a:t>
            </a:r>
            <a:endParaRPr lang="pl-PL" sz="2000" dirty="0"/>
          </a:p>
        </p:txBody>
      </p:sp>
    </p:spTree>
    <p:extLst>
      <p:ext uri="{BB962C8B-B14F-4D97-AF65-F5344CB8AC3E}">
        <p14:creationId xmlns:p14="http://schemas.microsoft.com/office/powerpoint/2010/main" val="10828716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0955" y="980728"/>
            <a:ext cx="9751060" cy="1992597"/>
          </a:xfrm>
        </p:spPr>
        <p:txBody>
          <a:bodyPr rtlCol="0"/>
          <a:lstStyle/>
          <a:p>
            <a:pPr rtl="0"/>
            <a:r>
              <a:rPr lang="pl" dirty="0" smtClean="0"/>
              <a:t>BIBLIOGRAFIA</a:t>
            </a:r>
            <a:endParaRPr lang="pl" dirty="0"/>
          </a:p>
        </p:txBody>
      </p:sp>
      <p:sp>
        <p:nvSpPr>
          <p:cNvPr id="3" name="Tekst — symbol zastępczy 2"/>
          <p:cNvSpPr>
            <a:spLocks noGrp="1"/>
          </p:cNvSpPr>
          <p:nvPr>
            <p:ph type="body" idx="1"/>
          </p:nvPr>
        </p:nvSpPr>
        <p:spPr>
          <a:xfrm>
            <a:off x="1250955" y="3140968"/>
            <a:ext cx="9751060" cy="2466716"/>
          </a:xfrm>
        </p:spPr>
        <p:txBody>
          <a:bodyPr rtlCol="0"/>
          <a:lstStyle/>
          <a:p>
            <a:pPr marL="457200" indent="-457200" algn="l">
              <a:buFont typeface="Arial" panose="020B0604020202020204" pitchFamily="34" charset="0"/>
              <a:buChar char="•"/>
            </a:pPr>
            <a:r>
              <a:rPr lang="en-US" dirty="0">
                <a:hlinkClick r:id="rId2"/>
              </a:rPr>
              <a:t>https://</a:t>
            </a:r>
            <a:r>
              <a:rPr lang="en-US" dirty="0" smtClean="0">
                <a:hlinkClick r:id="rId2"/>
              </a:rPr>
              <a:t>pl.wikipedia.org/wiki/Igor_Mitoraj</a:t>
            </a:r>
            <a:endParaRPr lang="pl-PL" dirty="0" smtClean="0"/>
          </a:p>
          <a:p>
            <a:pPr marL="457200" indent="-457200" algn="l">
              <a:buFont typeface="Arial" panose="020B0604020202020204" pitchFamily="34" charset="0"/>
              <a:buChar char="•"/>
            </a:pPr>
            <a:r>
              <a:rPr lang="en-US" dirty="0">
                <a:hlinkClick r:id="rId3"/>
              </a:rPr>
              <a:t>http://</a:t>
            </a:r>
            <a:r>
              <a:rPr lang="en-US" dirty="0" smtClean="0">
                <a:hlinkClick r:id="rId3"/>
              </a:rPr>
              <a:t>culture.pl/pl/tworca/igor-mitoraj</a:t>
            </a:r>
            <a:endParaRPr lang="pl-PL" dirty="0" smtClean="0"/>
          </a:p>
          <a:p>
            <a:pPr marL="457200" indent="-457200" algn="l">
              <a:buFont typeface="Arial" panose="020B0604020202020204" pitchFamily="34" charset="0"/>
              <a:buChar char="•"/>
            </a:pPr>
            <a:r>
              <a:rPr lang="en-US" dirty="0">
                <a:hlinkClick r:id="rId4"/>
              </a:rPr>
              <a:t>http://</a:t>
            </a:r>
            <a:r>
              <a:rPr lang="en-US" dirty="0" smtClean="0">
                <a:hlinkClick r:id="rId4"/>
              </a:rPr>
              <a:t>kultura.gazetaprawna.pl/galerie/827435,duze-zdjecie,6,7-slynnych-rzezb-igora-mitoraja.html</a:t>
            </a:r>
            <a:endParaRPr lang="pl-PL" dirty="0" smtClean="0"/>
          </a:p>
          <a:p>
            <a:pPr marL="457200" indent="-457200" algn="l">
              <a:buFont typeface="Arial" panose="020B0604020202020204" pitchFamily="34" charset="0"/>
              <a:buChar char="•"/>
            </a:pPr>
            <a:r>
              <a:rPr lang="en-US" dirty="0">
                <a:hlinkClick r:id="rId5"/>
              </a:rPr>
              <a:t>http://</a:t>
            </a:r>
            <a:r>
              <a:rPr lang="en-US" dirty="0" smtClean="0">
                <a:hlinkClick r:id="rId5"/>
              </a:rPr>
              <a:t>www.zycie-duchowe.pl/art-5714.igor-mitoraj-i-jego-rzezby.htm</a:t>
            </a:r>
            <a:endParaRPr lang="pl-PL" dirty="0" smtClean="0"/>
          </a:p>
          <a:p>
            <a:endParaRPr lang="en-US" dirty="0"/>
          </a:p>
        </p:txBody>
      </p:sp>
    </p:spTree>
    <p:extLst>
      <p:ext uri="{BB962C8B-B14F-4D97-AF65-F5344CB8AC3E}">
        <p14:creationId xmlns:p14="http://schemas.microsoft.com/office/powerpoint/2010/main" val="39695581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765820" y="260648"/>
            <a:ext cx="10360501" cy="1219200"/>
          </a:xfrm>
        </p:spPr>
        <p:txBody>
          <a:bodyPr rtlCol="0">
            <a:normAutofit/>
          </a:bodyPr>
          <a:lstStyle/>
          <a:p>
            <a:pPr rtl="0"/>
            <a:r>
              <a:rPr lang="pl" sz="4400" dirty="0" smtClean="0"/>
              <a:t>ŻYCIORYS</a:t>
            </a:r>
            <a:endParaRPr lang="en-US" sz="4400" dirty="0"/>
          </a:p>
        </p:txBody>
      </p:sp>
      <p:sp>
        <p:nvSpPr>
          <p:cNvPr id="14" name="Zawartość — symbol zastępczy 13"/>
          <p:cNvSpPr>
            <a:spLocks noGrp="1"/>
          </p:cNvSpPr>
          <p:nvPr>
            <p:ph idx="1"/>
          </p:nvPr>
        </p:nvSpPr>
        <p:spPr>
          <a:xfrm>
            <a:off x="477788" y="1841987"/>
            <a:ext cx="7916554" cy="4865959"/>
          </a:xfrm>
        </p:spPr>
        <p:txBody>
          <a:bodyPr rtlCol="0">
            <a:normAutofit/>
          </a:bodyPr>
          <a:lstStyle/>
          <a:p>
            <a:pPr marL="0" indent="0">
              <a:buNone/>
            </a:pPr>
            <a:r>
              <a:rPr lang="pl-PL" dirty="0"/>
              <a:t>Igor Mitoraj urodził się 26 marca </a:t>
            </a:r>
            <a:r>
              <a:rPr lang="pl-PL" dirty="0" smtClean="0"/>
              <a:t>1944 </a:t>
            </a:r>
            <a:r>
              <a:rPr lang="pl-PL" dirty="0"/>
              <a:t> w </a:t>
            </a:r>
            <a:r>
              <a:rPr lang="pl-PL" dirty="0" err="1" smtClean="0"/>
              <a:t>Oederan</a:t>
            </a:r>
            <a:r>
              <a:rPr lang="pl-PL" dirty="0" smtClean="0"/>
              <a:t> (Niemcy), a </a:t>
            </a:r>
            <a:r>
              <a:rPr lang="pl-PL" dirty="0"/>
              <a:t>zmarł 6 października </a:t>
            </a:r>
            <a:r>
              <a:rPr lang="pl-PL" dirty="0" smtClean="0"/>
              <a:t>2014 </a:t>
            </a:r>
            <a:r>
              <a:rPr lang="pl-PL" dirty="0"/>
              <a:t>w Paryżu</a:t>
            </a:r>
            <a:r>
              <a:rPr lang="pl-PL" dirty="0" smtClean="0"/>
              <a:t>. </a:t>
            </a:r>
            <a:r>
              <a:rPr lang="pl-PL" dirty="0" smtClean="0"/>
              <a:t>Po </a:t>
            </a:r>
            <a:r>
              <a:rPr lang="pl-PL" dirty="0"/>
              <a:t>zakończeniu wojny matka wraz z synem powróciła do </a:t>
            </a:r>
            <a:r>
              <a:rPr lang="pl-PL" dirty="0" smtClean="0"/>
              <a:t>Polski. Po </a:t>
            </a:r>
            <a:r>
              <a:rPr lang="pl-PL" dirty="0"/>
              <a:t>ukończeniu Liceum Plastycznego w Bielsku-Białej wstąpił w 1963 na Akademię Sztuk Pięknych w Krakowie, gdzie studiował malarstwo pod kierunkiem Tadeusza Kantora. W 1968, po studiach </a:t>
            </a:r>
            <a:r>
              <a:rPr lang="pl-PL" dirty="0" smtClean="0"/>
              <a:t>wyjechał, aby </a:t>
            </a:r>
            <a:r>
              <a:rPr lang="pl-PL" dirty="0"/>
              <a:t>studiować </a:t>
            </a:r>
            <a:r>
              <a:rPr lang="pl-PL" dirty="0"/>
              <a:t>w</a:t>
            </a:r>
            <a:r>
              <a:rPr lang="pl-PL" dirty="0"/>
              <a:t> </a:t>
            </a:r>
            <a:r>
              <a:rPr lang="pl-PL" dirty="0" smtClean="0"/>
              <a:t>Państwowej Wyższej Szkole </a:t>
            </a:r>
            <a:r>
              <a:rPr lang="pl-PL" dirty="0"/>
              <a:t>Sztuk Pięknych w Paryżu</a:t>
            </a:r>
            <a:r>
              <a:rPr lang="pl-PL" dirty="0" smtClean="0"/>
              <a:t>. Tworzył we Francji i Włoszech.</a:t>
            </a:r>
            <a:endParaRPr lang="en-US" dirty="0"/>
          </a:p>
        </p:txBody>
      </p:sp>
      <p:pic>
        <p:nvPicPr>
          <p:cNvPr id="1028" name="Picture 4" descr="Znalezione obrazy dla zapytania igor mitora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2684" y="1477802"/>
            <a:ext cx="3486762" cy="523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197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14624" y="260648"/>
            <a:ext cx="4120307" cy="1422400"/>
          </a:xfrm>
        </p:spPr>
        <p:txBody>
          <a:bodyPr rtlCol="0"/>
          <a:lstStyle/>
          <a:p>
            <a:r>
              <a:rPr lang="pl-PL" sz="4400" dirty="0"/>
              <a:t>Sztuka Mitoraja</a:t>
            </a:r>
          </a:p>
        </p:txBody>
      </p:sp>
      <p:sp>
        <p:nvSpPr>
          <p:cNvPr id="4" name="Tekst — symbol zastępczy 3"/>
          <p:cNvSpPr>
            <a:spLocks noGrp="1"/>
          </p:cNvSpPr>
          <p:nvPr>
            <p:ph type="body" sz="half" idx="2"/>
          </p:nvPr>
        </p:nvSpPr>
        <p:spPr>
          <a:xfrm>
            <a:off x="-41158" y="6021288"/>
            <a:ext cx="2391154" cy="836712"/>
          </a:xfrm>
        </p:spPr>
        <p:txBody>
          <a:bodyPr rtlCol="0">
            <a:normAutofit fontScale="92500"/>
          </a:bodyPr>
          <a:lstStyle/>
          <a:p>
            <a:r>
              <a:rPr lang="pl-PL" sz="1800" dirty="0" smtClean="0"/>
              <a:t>„</a:t>
            </a:r>
            <a:r>
              <a:rPr lang="pl-PL" sz="1800" dirty="0" err="1" smtClean="0"/>
              <a:t>Ikaro</a:t>
            </a:r>
            <a:r>
              <a:rPr lang="pl-PL" sz="1800" dirty="0" smtClean="0"/>
              <a:t> </a:t>
            </a:r>
            <a:r>
              <a:rPr lang="pl-PL" sz="1800" dirty="0" err="1" smtClean="0"/>
              <a:t>Alato</a:t>
            </a:r>
            <a:r>
              <a:rPr lang="pl-PL" sz="1800" dirty="0" smtClean="0"/>
              <a:t>”,</a:t>
            </a:r>
            <a:r>
              <a:rPr lang="pl-PL" sz="1800" dirty="0"/>
              <a:t>  Centrum Olimpijskie w Warszawie, 2004</a:t>
            </a:r>
            <a:endParaRPr lang="pl" sz="1800" dirty="0"/>
          </a:p>
          <a:p>
            <a:endParaRPr lang="pl-PL" dirty="0"/>
          </a:p>
          <a:p>
            <a:pPr rtl="0"/>
            <a:endParaRPr lang="en-US" dirty="0"/>
          </a:p>
        </p:txBody>
      </p:sp>
      <p:pic>
        <p:nvPicPr>
          <p:cNvPr id="2050" name="Picture 2" descr="https://upload.wikimedia.org/wikipedia/commons/thumb/f/ff/MST5_DSC0851.JPG/800px-MST5_DSC08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7988" y="116632"/>
            <a:ext cx="4392488" cy="6624736"/>
          </a:xfrm>
          <a:prstGeom prst="rect">
            <a:avLst/>
          </a:prstGeom>
          <a:noFill/>
          <a:extLst>
            <a:ext uri="{909E8E84-426E-40DD-AFC4-6F175D3DCCD1}">
              <a14:hiddenFill xmlns:a14="http://schemas.microsoft.com/office/drawing/2010/main">
                <a:solidFill>
                  <a:srgbClr val="FFFFFF"/>
                </a:solidFill>
              </a14:hiddenFill>
            </a:ext>
          </a:extLst>
        </p:spPr>
      </p:pic>
      <p:sp>
        <p:nvSpPr>
          <p:cNvPr id="8" name="Tekst — symbol zastępczy 3"/>
          <p:cNvSpPr txBox="1">
            <a:spLocks/>
          </p:cNvSpPr>
          <p:nvPr/>
        </p:nvSpPr>
        <p:spPr>
          <a:xfrm>
            <a:off x="7894093" y="2736788"/>
            <a:ext cx="3961368" cy="1384424"/>
          </a:xfrm>
          <a:prstGeom prst="rect">
            <a:avLst/>
          </a:prstGeom>
        </p:spPr>
        <p:txBody>
          <a:bodyPr vert="horz" lIns="121899" tIns="60949" rIns="121899" bIns="60949" rtlCol="0" anchor="t" anchorCtr="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r>
              <a:rPr lang="pl-PL" sz="2800" dirty="0" smtClean="0"/>
              <a:t>Antyk był jednym z głównych źródeł inspiracji artysty. </a:t>
            </a:r>
            <a:endParaRPr lang="pl-PL" dirty="0" smtClean="0"/>
          </a:p>
          <a:p>
            <a:endParaRPr lang="en-US" dirty="0"/>
          </a:p>
        </p:txBody>
      </p:sp>
    </p:spTree>
    <p:extLst>
      <p:ext uri="{BB962C8B-B14F-4D97-AF65-F5344CB8AC3E}">
        <p14:creationId xmlns:p14="http://schemas.microsoft.com/office/powerpoint/2010/main" val="26113639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 — symbol zastępczy 3"/>
          <p:cNvSpPr>
            <a:spLocks noGrp="1"/>
          </p:cNvSpPr>
          <p:nvPr>
            <p:ph type="body" sz="half" idx="2"/>
          </p:nvPr>
        </p:nvSpPr>
        <p:spPr>
          <a:xfrm>
            <a:off x="7894612" y="1850861"/>
            <a:ext cx="3961368" cy="3240360"/>
          </a:xfrm>
        </p:spPr>
        <p:txBody>
          <a:bodyPr rtlCol="0">
            <a:normAutofit/>
          </a:bodyPr>
          <a:lstStyle/>
          <a:p>
            <a:r>
              <a:rPr lang="pl-PL" sz="2800" dirty="0"/>
              <a:t>Głównym tematem rzeźb Mitoraja jest ludzkie </a:t>
            </a:r>
            <a:r>
              <a:rPr lang="pl-PL" sz="2800" dirty="0" smtClean="0"/>
              <a:t>ciało, </a:t>
            </a:r>
            <a:r>
              <a:rPr lang="pl-PL" sz="2800" dirty="0"/>
              <a:t>a także głębsze aspekty ludzkiej natury, które pod wpływem czasu i okoliczności ulegają wynaturzeniu.</a:t>
            </a:r>
            <a:endParaRPr lang="en-US" sz="2800" dirty="0"/>
          </a:p>
        </p:txBody>
      </p:sp>
      <p:pic>
        <p:nvPicPr>
          <p:cNvPr id="6" name="Picture 2" descr="Znalezione obrazy dla zapytania eros spęt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1045588"/>
            <a:ext cx="7272808" cy="4850905"/>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pic>
      <p:sp>
        <p:nvSpPr>
          <p:cNvPr id="7" name="Tekst — symbol zastępczy 3"/>
          <p:cNvSpPr txBox="1">
            <a:spLocks/>
          </p:cNvSpPr>
          <p:nvPr/>
        </p:nvSpPr>
        <p:spPr>
          <a:xfrm>
            <a:off x="189756" y="6093296"/>
            <a:ext cx="2391154" cy="576064"/>
          </a:xfrm>
          <a:prstGeom prst="rect">
            <a:avLst/>
          </a:prstGeom>
        </p:spPr>
        <p:txBody>
          <a:bodyPr vert="horz" lIns="121899" tIns="60949" rIns="121899" bIns="60949" rtlCol="0" anchor="t" anchorCtr="0">
            <a:normAutofit lnSpcReduction="10000"/>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r>
              <a:rPr lang="pl-PL" sz="1800" dirty="0" smtClean="0"/>
              <a:t>„Eros </a:t>
            </a:r>
            <a:r>
              <a:rPr lang="pl-PL" sz="1800" dirty="0" err="1" smtClean="0"/>
              <a:t>Bendato</a:t>
            </a:r>
            <a:r>
              <a:rPr lang="pl-PL" sz="1800" dirty="0" smtClean="0"/>
              <a:t>”, Kraków, 2003</a:t>
            </a:r>
            <a:endParaRPr lang="pl-PL" dirty="0" smtClean="0"/>
          </a:p>
          <a:p>
            <a:endParaRPr lang="en-US" dirty="0"/>
          </a:p>
        </p:txBody>
      </p:sp>
    </p:spTree>
    <p:extLst>
      <p:ext uri="{BB962C8B-B14F-4D97-AF65-F5344CB8AC3E}">
        <p14:creationId xmlns:p14="http://schemas.microsoft.com/office/powerpoint/2010/main" val="31860286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p:cNvSpPr>
            <a:spLocks noGrp="1"/>
          </p:cNvSpPr>
          <p:nvPr>
            <p:ph type="body" sz="half" idx="2"/>
          </p:nvPr>
        </p:nvSpPr>
        <p:spPr>
          <a:xfrm>
            <a:off x="7894612" y="1748036"/>
            <a:ext cx="3961368" cy="3311128"/>
          </a:xfrm>
        </p:spPr>
        <p:txBody>
          <a:bodyPr>
            <a:normAutofit/>
          </a:bodyPr>
          <a:lstStyle/>
          <a:p>
            <a:r>
              <a:rPr lang="pl-PL" sz="2800" dirty="0"/>
              <a:t>Krytycy sztuki zauważają, że artysta przywołując piękno i idealne proporcje rzeźb klasycznych, jednocześnie je reinterpretował, uwspółcześniał.</a:t>
            </a:r>
            <a:endParaRPr lang="en-US" sz="2800" dirty="0"/>
          </a:p>
          <a:p>
            <a:endParaRPr lang="pl-PL" sz="2800" dirty="0"/>
          </a:p>
        </p:txBody>
      </p:sp>
      <p:pic>
        <p:nvPicPr>
          <p:cNvPr id="11" name="Picture 6" descr="https://upload.wikimedia.org/wikipedia/commons/thumb/6/6c/Mitoraj-with-person-in-sculpture.jpg/800px-Mitoraj-with-person-in-sculp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764" y="743018"/>
            <a:ext cx="7128792" cy="5346593"/>
          </a:xfrm>
          <a:prstGeom prst="rect">
            <a:avLst/>
          </a:prstGeom>
          <a:noFill/>
          <a:extLst>
            <a:ext uri="{909E8E84-426E-40DD-AFC4-6F175D3DCCD1}">
              <a14:hiddenFill xmlns:a14="http://schemas.microsoft.com/office/drawing/2010/main">
                <a:solidFill>
                  <a:srgbClr val="FFFFFF"/>
                </a:solidFill>
              </a14:hiddenFill>
            </a:ext>
          </a:extLst>
        </p:spPr>
      </p:pic>
      <p:sp>
        <p:nvSpPr>
          <p:cNvPr id="12" name="Tekst — symbol zastępczy 3"/>
          <p:cNvSpPr txBox="1">
            <a:spLocks/>
          </p:cNvSpPr>
          <p:nvPr/>
        </p:nvSpPr>
        <p:spPr>
          <a:xfrm>
            <a:off x="0" y="6375400"/>
            <a:ext cx="4150196" cy="4826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r>
              <a:rPr lang="pl-PL" sz="1800" dirty="0"/>
              <a:t>Rzeźba Igora Mitoraja w Madrycie</a:t>
            </a:r>
            <a:endParaRPr lang="pl-PL" sz="1800" dirty="0" smtClean="0"/>
          </a:p>
          <a:p>
            <a:endParaRPr lang="en-US" dirty="0"/>
          </a:p>
        </p:txBody>
      </p:sp>
    </p:spTree>
    <p:extLst>
      <p:ext uri="{BB962C8B-B14F-4D97-AF65-F5344CB8AC3E}">
        <p14:creationId xmlns:p14="http://schemas.microsoft.com/office/powerpoint/2010/main" val="6399085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s://upload.wikimedia.org/wikipedia/commons/thumb/7/78/Igor_Mitoraj%2C_Valencia_2006.jpg/800px-Igor_Mitoraj%2C_Valencia_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40" y="39928"/>
            <a:ext cx="4680520" cy="3510390"/>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63209" y="3528573"/>
            <a:ext cx="2341197" cy="646331"/>
          </a:xfrm>
          <a:prstGeom prst="rect">
            <a:avLst/>
          </a:prstGeom>
        </p:spPr>
        <p:txBody>
          <a:bodyPr wrap="square">
            <a:spAutoFit/>
          </a:bodyPr>
          <a:lstStyle/>
          <a:p>
            <a:r>
              <a:rPr lang="pl-PL" sz="1800" dirty="0"/>
              <a:t>Rzeźba Mitoraja w Walencji</a:t>
            </a:r>
          </a:p>
        </p:txBody>
      </p:sp>
      <p:pic>
        <p:nvPicPr>
          <p:cNvPr id="5" name="Picture 8"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460" y="101059"/>
            <a:ext cx="5530256" cy="3449260"/>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9320412" y="3550318"/>
            <a:ext cx="2736304" cy="646331"/>
          </a:xfrm>
          <a:prstGeom prst="rect">
            <a:avLst/>
          </a:prstGeom>
        </p:spPr>
        <p:txBody>
          <a:bodyPr wrap="square">
            <a:spAutoFit/>
          </a:bodyPr>
          <a:lstStyle/>
          <a:p>
            <a:pPr algn="r"/>
            <a:r>
              <a:rPr lang="pl-PL" sz="1800" dirty="0"/>
              <a:t>Rzeźba Igora Mitoraja w Hadze</a:t>
            </a:r>
          </a:p>
        </p:txBody>
      </p:sp>
      <p:pic>
        <p:nvPicPr>
          <p:cNvPr id="5126" name="Picture 6" descr="Znalezione obrazy dla zapytania Torso di Ikaro&quot; (Włoch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8068" y="2852936"/>
            <a:ext cx="4836852" cy="3627639"/>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2854052" y="6480575"/>
            <a:ext cx="3413050" cy="369332"/>
          </a:xfrm>
          <a:prstGeom prst="rect">
            <a:avLst/>
          </a:prstGeom>
        </p:spPr>
        <p:txBody>
          <a:bodyPr wrap="none">
            <a:spAutoFit/>
          </a:bodyPr>
          <a:lstStyle/>
          <a:p>
            <a:r>
              <a:rPr lang="pl-PL" sz="1800" dirty="0" smtClean="0"/>
              <a:t>„</a:t>
            </a:r>
            <a:r>
              <a:rPr lang="pl-PL" sz="1800" dirty="0" err="1" smtClean="0"/>
              <a:t>Torso</a:t>
            </a:r>
            <a:r>
              <a:rPr lang="pl-PL" sz="1800" dirty="0" smtClean="0"/>
              <a:t> </a:t>
            </a:r>
            <a:r>
              <a:rPr lang="pl-PL" sz="1800" dirty="0"/>
              <a:t>di </a:t>
            </a:r>
            <a:r>
              <a:rPr lang="pl-PL" sz="1800" dirty="0" err="1" smtClean="0"/>
              <a:t>Ikaro</a:t>
            </a:r>
            <a:r>
              <a:rPr lang="pl-PL" sz="1800" dirty="0" smtClean="0"/>
              <a:t>”, </a:t>
            </a:r>
            <a:r>
              <a:rPr lang="pl-PL" sz="1800" dirty="0"/>
              <a:t> </a:t>
            </a:r>
            <a:r>
              <a:rPr lang="pl-PL" sz="1800" dirty="0" err="1" smtClean="0"/>
              <a:t>Ravello</a:t>
            </a:r>
            <a:r>
              <a:rPr lang="pl-PL" sz="1800" dirty="0" smtClean="0"/>
              <a:t>, Włochy</a:t>
            </a:r>
            <a:endParaRPr lang="pl-PL" sz="1800" dirty="0"/>
          </a:p>
        </p:txBody>
      </p:sp>
    </p:spTree>
    <p:extLst>
      <p:ext uri="{BB962C8B-B14F-4D97-AF65-F5344CB8AC3E}">
        <p14:creationId xmlns:p14="http://schemas.microsoft.com/office/powerpoint/2010/main" val="133690052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djęcie numer 13 w galerii - Rzym, Paryż, Madryt, Kraków - zobacz rzeźby Igora Mitoraj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7748" y="2276023"/>
            <a:ext cx="5760640" cy="3816424"/>
          </a:xfrm>
          <a:prstGeom prst="rect">
            <a:avLst/>
          </a:prstGeom>
          <a:noFill/>
          <a:extLst>
            <a:ext uri="{909E8E84-426E-40DD-AFC4-6F175D3DCCD1}">
              <a14:hiddenFill xmlns:a14="http://schemas.microsoft.com/office/drawing/2010/main">
                <a:solidFill>
                  <a:srgbClr val="FFFFFF"/>
                </a:solidFill>
              </a14:hiddenFill>
            </a:ext>
          </a:extLst>
        </p:spPr>
      </p:pic>
      <p:sp>
        <p:nvSpPr>
          <p:cNvPr id="7" name="Symbol zastępczy tekstu 6"/>
          <p:cNvSpPr>
            <a:spLocks noGrp="1"/>
          </p:cNvSpPr>
          <p:nvPr>
            <p:ph sz="half" idx="2"/>
          </p:nvPr>
        </p:nvSpPr>
        <p:spPr>
          <a:xfrm>
            <a:off x="462843" y="692696"/>
            <a:ext cx="11233248" cy="943992"/>
          </a:xfrm>
        </p:spPr>
        <p:txBody>
          <a:bodyPr>
            <a:normAutofit/>
          </a:bodyPr>
          <a:lstStyle/>
          <a:p>
            <a:pPr marL="0" indent="0">
              <a:buNone/>
            </a:pPr>
            <a:r>
              <a:rPr lang="pl-PL" sz="2800" dirty="0" smtClean="0"/>
              <a:t>Elementem </a:t>
            </a:r>
            <a:r>
              <a:rPr lang="pl-PL" sz="2800" dirty="0"/>
              <a:t>charakterystycznym prac Mitoraja są usta, które zawsze mają kształt ust </a:t>
            </a:r>
            <a:r>
              <a:rPr lang="pl-PL" sz="2800" dirty="0" smtClean="0"/>
              <a:t>autora (stanowią nieformalny „podpis”). </a:t>
            </a:r>
            <a:endParaRPr lang="pl-PL" sz="2800" dirty="0"/>
          </a:p>
        </p:txBody>
      </p:sp>
      <p:pic>
        <p:nvPicPr>
          <p:cNvPr id="1028" name="Picture 4" descr="Znalezione obrazy dla zapytania &quot;Thsuki-no-hikari&quot;, Stary Browar, Pozna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9467" y="1927726"/>
            <a:ext cx="6017357" cy="451301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 — symbol zastępczy 3"/>
          <p:cNvSpPr txBox="1">
            <a:spLocks/>
          </p:cNvSpPr>
          <p:nvPr/>
        </p:nvSpPr>
        <p:spPr>
          <a:xfrm>
            <a:off x="6079467" y="6440744"/>
            <a:ext cx="5184576" cy="482600"/>
          </a:xfrm>
          <a:prstGeom prst="rect">
            <a:avLst/>
          </a:prstGeom>
        </p:spPr>
        <p:txBody>
          <a:bodyPr vert="horz" lIns="121899" tIns="60949" rIns="121899" bIns="60949" rtlCol="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r>
              <a:rPr lang="pl-PL" sz="1800" dirty="0"/>
              <a:t>"</a:t>
            </a:r>
            <a:r>
              <a:rPr lang="pl-PL" sz="1800" dirty="0" err="1"/>
              <a:t>Thsuki</a:t>
            </a:r>
            <a:r>
              <a:rPr lang="pl-PL" sz="1800" dirty="0"/>
              <a:t>-no-</a:t>
            </a:r>
            <a:r>
              <a:rPr lang="pl-PL" sz="1800" dirty="0" err="1"/>
              <a:t>hikari</a:t>
            </a:r>
            <a:r>
              <a:rPr lang="pl-PL" sz="1800" dirty="0"/>
              <a:t>", Stary Browar, </a:t>
            </a:r>
            <a:r>
              <a:rPr lang="pl-PL" sz="1800" dirty="0" smtClean="0"/>
              <a:t>Poznań, 1991</a:t>
            </a:r>
            <a:r>
              <a:rPr lang="pl-PL" sz="1800" dirty="0"/>
              <a:t> </a:t>
            </a:r>
            <a:r>
              <a:rPr lang="pl-PL" sz="1800" dirty="0"/>
              <a:t/>
            </a:r>
            <a:br>
              <a:rPr lang="pl-PL" sz="1800" dirty="0"/>
            </a:br>
            <a:endParaRPr lang="en-US" sz="1800" dirty="0"/>
          </a:p>
        </p:txBody>
      </p:sp>
    </p:spTree>
    <p:extLst>
      <p:ext uri="{BB962C8B-B14F-4D97-AF65-F5344CB8AC3E}">
        <p14:creationId xmlns:p14="http://schemas.microsoft.com/office/powerpoint/2010/main" val="454597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e/ed/Igor_Mitoraj_HerosDeLumiere_19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6" y="201835"/>
            <a:ext cx="4185411" cy="648146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4316" y="6237312"/>
            <a:ext cx="2223301" cy="369332"/>
          </a:xfrm>
          <a:prstGeom prst="rect">
            <a:avLst/>
          </a:prstGeom>
        </p:spPr>
        <p:txBody>
          <a:bodyPr wrap="none">
            <a:spAutoFit/>
          </a:bodyPr>
          <a:lstStyle/>
          <a:p>
            <a:r>
              <a:rPr lang="pl-PL" sz="1800" dirty="0">
                <a:solidFill>
                  <a:srgbClr val="625E5D"/>
                </a:solidFill>
                <a:latin typeface="Roboto"/>
              </a:rPr>
              <a:t> </a:t>
            </a:r>
            <a:r>
              <a:rPr lang="pl-PL" sz="1800" dirty="0"/>
              <a:t>„Heros de </a:t>
            </a:r>
            <a:r>
              <a:rPr lang="pl-PL" sz="1800" dirty="0" err="1"/>
              <a:t>Lumiere</a:t>
            </a:r>
            <a:r>
              <a:rPr lang="pl-PL" sz="1800" dirty="0" smtClean="0"/>
              <a:t>” </a:t>
            </a:r>
            <a:endParaRPr lang="pl-PL" sz="1800" dirty="0"/>
          </a:p>
        </p:txBody>
      </p:sp>
      <p:pic>
        <p:nvPicPr>
          <p:cNvPr id="12" name="Picture 2" descr="https://upload.wikimedia.org/wikipedia/commons/thumb/0/0c/Kosciol_Jezuitow_drzwi_Mitoraja.jpg/800px-Kosciol_Jezuitow_drzwi_Mitora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704" y="201835"/>
            <a:ext cx="4288003" cy="648146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upload.wikimedia.org/wikipedia/commons/thumb/9/9e/Kosciol_Jezuitow_drzwi_Mitoraja_03.jpg/800px-Kosciol_Jezuitow_drzwi_Mitoraja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168" y="1276448"/>
            <a:ext cx="3384376" cy="4289697"/>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p:cNvSpPr/>
          <p:nvPr/>
        </p:nvSpPr>
        <p:spPr>
          <a:xfrm>
            <a:off x="8665980" y="5590981"/>
            <a:ext cx="3522846" cy="923330"/>
          </a:xfrm>
          <a:prstGeom prst="rect">
            <a:avLst/>
          </a:prstGeom>
        </p:spPr>
        <p:txBody>
          <a:bodyPr wrap="square">
            <a:spAutoFit/>
          </a:bodyPr>
          <a:lstStyle/>
          <a:p>
            <a:r>
              <a:rPr lang="pl-PL" sz="1800" dirty="0" smtClean="0"/>
              <a:t>Drzwi XVII-wiecznego </a:t>
            </a:r>
            <a:r>
              <a:rPr lang="pl-PL" sz="1800" dirty="0"/>
              <a:t>kościoła oo. Jezuitów na warszawskiej Starówce</a:t>
            </a:r>
          </a:p>
        </p:txBody>
      </p:sp>
    </p:spTree>
    <p:extLst>
      <p:ext uri="{BB962C8B-B14F-4D97-AF65-F5344CB8AC3E}">
        <p14:creationId xmlns:p14="http://schemas.microsoft.com/office/powerpoint/2010/main" val="32870001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4043040"/>
            <a:ext cx="2736303" cy="646331"/>
          </a:xfrm>
          <a:prstGeom prst="rect">
            <a:avLst/>
          </a:prstGeom>
        </p:spPr>
        <p:txBody>
          <a:bodyPr wrap="square">
            <a:spAutoFit/>
          </a:bodyPr>
          <a:lstStyle/>
          <a:p>
            <a:r>
              <a:rPr lang="pl-PL" sz="1800" dirty="0"/>
              <a:t>"Per Adriano", Wyspy </a:t>
            </a:r>
            <a:r>
              <a:rPr lang="pl-PL" sz="1800" dirty="0" smtClean="0"/>
              <a:t>Kanaryjskie, Hiszpania</a:t>
            </a:r>
            <a:r>
              <a:rPr lang="pl-PL" sz="1800" dirty="0"/>
              <a:t> </a:t>
            </a:r>
          </a:p>
        </p:txBody>
      </p:sp>
      <p:pic>
        <p:nvPicPr>
          <p:cNvPr id="6148" name="Picture 4" descr="Znalezione obrazy dla zapytania &quot;Per Adriano&quot;, Wyspy Kanaryjskie (Hiszp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4689926" cy="40430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Znalezione obrazy dla zapytania Igora Mitoraja &quot;Tindar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757" y="0"/>
            <a:ext cx="3888432" cy="518281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10334023" y="5183931"/>
            <a:ext cx="1797030" cy="369332"/>
          </a:xfrm>
          <a:prstGeom prst="rect">
            <a:avLst/>
          </a:prstGeom>
        </p:spPr>
        <p:txBody>
          <a:bodyPr wrap="none">
            <a:spAutoFit/>
          </a:bodyPr>
          <a:lstStyle/>
          <a:p>
            <a:r>
              <a:rPr lang="pl-PL" sz="1800" dirty="0" smtClean="0"/>
              <a:t>„</a:t>
            </a:r>
            <a:r>
              <a:rPr lang="pl-PL" sz="1800" dirty="0" err="1" smtClean="0"/>
              <a:t>Tindaro</a:t>
            </a:r>
            <a:r>
              <a:rPr lang="pl-PL" sz="1800" dirty="0" smtClean="0"/>
              <a:t>”, Paryż</a:t>
            </a:r>
            <a:endParaRPr lang="pl-PL" sz="1800" dirty="0"/>
          </a:p>
        </p:txBody>
      </p:sp>
      <p:sp>
        <p:nvSpPr>
          <p:cNvPr id="6" name="Prostokąt 5"/>
          <p:cNvSpPr/>
          <p:nvPr/>
        </p:nvSpPr>
        <p:spPr>
          <a:xfrm>
            <a:off x="-155894" y="6211669"/>
            <a:ext cx="3654664" cy="646331"/>
          </a:xfrm>
          <a:prstGeom prst="rect">
            <a:avLst/>
          </a:prstGeom>
        </p:spPr>
        <p:txBody>
          <a:bodyPr wrap="square">
            <a:spAutoFit/>
          </a:bodyPr>
          <a:lstStyle/>
          <a:p>
            <a:pPr algn="r"/>
            <a:r>
              <a:rPr lang="pl-PL" sz="1800" dirty="0"/>
              <a:t>Wystawa rzeźb Igora Mitoraja na Skwerze Hoovera w Warszawie</a:t>
            </a:r>
          </a:p>
        </p:txBody>
      </p:sp>
      <p:pic>
        <p:nvPicPr>
          <p:cNvPr id="6156" name="Picture 12" descr="Zdjęcie numer 6 w galerii - Rzym, Paryż, Madryt, Kraków - zobacz rzeźby Igora Mitora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770" y="2924945"/>
            <a:ext cx="5521212" cy="385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6197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zerwone linie promieniowe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92_TF02804895_TF02804895" id="{F591C217-9442-43A3-B75A-CB5E0ACCB6AC}" vid="{90A9E362-1310-437A-8446-FD2814253481}"/>
    </a:ext>
  </a:extLst>
</a:theme>
</file>

<file path=ppt/theme/theme2.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4873beb7-5857-4685-be1f-d57550cc96cc"/>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Prezentacja Czerwone linie promieniowe (panoramiczna)</Template>
  <TotalTime>275</TotalTime>
  <Words>168</Words>
  <Application>Microsoft Office PowerPoint</Application>
  <PresentationFormat>Niestandardowy</PresentationFormat>
  <Paragraphs>26</Paragraphs>
  <Slides>10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Cambria</vt:lpstr>
      <vt:lpstr>Roboto</vt:lpstr>
      <vt:lpstr>Czerwone linie promieniowe 16:9</vt:lpstr>
      <vt:lpstr>IGOR MITORAJ</vt:lpstr>
      <vt:lpstr>ŻYCIORYS</vt:lpstr>
      <vt:lpstr>Sztuka Mitoraja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BIBLIOGRAFIA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Tytuł</dc:title>
  <dc:creator>dell</dc:creator>
  <cp:lastModifiedBy>dell</cp:lastModifiedBy>
  <cp:revision>22</cp:revision>
  <dcterms:created xsi:type="dcterms:W3CDTF">2017-12-29T19:35:24Z</dcterms:created>
  <dcterms:modified xsi:type="dcterms:W3CDTF">2018-01-02T20:19:48Z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